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handoutMasterIdLst>
    <p:handoutMasterId r:id="rId9"/>
  </p:handoutMasterIdLst>
  <p:sldIdLst>
    <p:sldId id="639" r:id="rId2"/>
    <p:sldId id="640" r:id="rId3"/>
    <p:sldId id="643" r:id="rId4"/>
    <p:sldId id="644" r:id="rId5"/>
    <p:sldId id="645" r:id="rId6"/>
    <p:sldId id="641" r:id="rId7"/>
    <p:sldId id="642" r:id="rId8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862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9D01DE6-28D0-4A50-87F9-8368FE876F8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53DA0E-350C-4EF2-9050-528AEB2DC75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944F4A-129C-4E34-9FAA-55138F288D85}" type="datetimeFigureOut">
              <a:rPr lang="en-GB" smtClean="0"/>
              <a:t>01/12/2020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4D7E1F-2FF0-4302-8F8B-17EF365A57B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C069EF-D51A-4976-98E1-C2C137D153C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72B7AE-7657-4D7A-BAA9-7E972497BC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110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347CFBC-DFD2-4D0E-9F26-FA756C40B74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7417" y="3198813"/>
            <a:ext cx="12209417" cy="2914604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Please place the suitable picture here</a:t>
            </a:r>
          </a:p>
        </p:txBody>
      </p:sp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166369" y="4198915"/>
            <a:ext cx="11859261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2400" b="1" i="1" baseline="0">
                <a:solidFill>
                  <a:srgbClr val="FF0000"/>
                </a:solidFill>
                <a:latin typeface="+mn-lt"/>
              </a:defRPr>
            </a:lvl1pPr>
          </a:lstStyle>
          <a:p>
            <a:r>
              <a:rPr lang="en-GB" noProof="0" dirty="0"/>
              <a:t>Team id and Name of the team</a:t>
            </a:r>
            <a:br>
              <a:rPr lang="en-GB" noProof="0" dirty="0"/>
            </a:br>
            <a:r>
              <a:rPr lang="en-GB" noProof="0" dirty="0"/>
              <a:t>Problem Statement</a:t>
            </a:r>
            <a:br>
              <a:rPr lang="en-GB" noProof="0" dirty="0"/>
            </a:br>
            <a:r>
              <a:rPr lang="en-GB" noProof="0" dirty="0"/>
              <a:t>Solution proposed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3343A4-20A0-4D8B-AF56-D36FFC6ABB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41401" y="224628"/>
            <a:ext cx="1623926" cy="136963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9FC08F3-5E62-4D10-A224-69A223221F5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492176" y="481347"/>
            <a:ext cx="697880" cy="96011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B506F2E-E2F3-4663-BB74-4C97BE4A010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494886" y="651400"/>
            <a:ext cx="1815700" cy="516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981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mpty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5491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11200" y="6477004"/>
            <a:ext cx="3454400" cy="152399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sz="750" noProof="0">
                <a:latin typeface="Arial" pitchFamily="34" charset="0"/>
                <a:cs typeface="Arial" pitchFamily="34" charset="0"/>
              </a:rPr>
              <a:t>PwC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01/12/2020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92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y poi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685800"/>
            <a:ext cx="10769600" cy="914400"/>
          </a:xfrm>
        </p:spPr>
        <p:txBody>
          <a:bodyPr/>
          <a:lstStyle>
            <a:lvl1pPr>
              <a:lnSpc>
                <a:spcPct val="100000"/>
              </a:lnSpc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cxnSp>
        <p:nvCxnSpPr>
          <p:cNvPr id="11" name="Shape 10"/>
          <p:cNvCxnSpPr/>
          <p:nvPr/>
        </p:nvCxnSpPr>
        <p:spPr>
          <a:xfrm rot="5400000" flipH="1" flipV="1">
            <a:off x="5918203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5" name="Content Placeholder 26"/>
          <p:cNvSpPr>
            <a:spLocks noGrp="1"/>
          </p:cNvSpPr>
          <p:nvPr>
            <p:ph sz="quarter" idx="15"/>
          </p:nvPr>
        </p:nvSpPr>
        <p:spPr>
          <a:xfrm>
            <a:off x="711200" y="1752600"/>
            <a:ext cx="10769600" cy="4419600"/>
          </a:xfrm>
        </p:spPr>
        <p:txBody>
          <a:bodyPr/>
          <a:lstStyle>
            <a:lvl1pPr>
              <a:defRPr sz="2400" baseline="0">
                <a:solidFill>
                  <a:schemeClr val="tx2"/>
                </a:solidFill>
              </a:defRPr>
            </a:lvl1pPr>
            <a:lvl2pPr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buClr>
                <a:schemeClr val="tx2"/>
              </a:buClr>
              <a:defRPr sz="2400">
                <a:solidFill>
                  <a:schemeClr val="tx2"/>
                </a:solidFill>
              </a:defRPr>
            </a:lvl3pPr>
            <a:lvl4pPr>
              <a:buClr>
                <a:schemeClr val="tx2"/>
              </a:buClr>
              <a:defRPr sz="2400">
                <a:solidFill>
                  <a:schemeClr val="tx2"/>
                </a:solidFill>
              </a:defRPr>
            </a:lvl4pPr>
            <a:lvl5pPr>
              <a:buClr>
                <a:schemeClr val="tx2"/>
              </a:buClr>
              <a:defRPr sz="2400">
                <a:solidFill>
                  <a:schemeClr val="tx2"/>
                </a:solidFill>
              </a:defRPr>
            </a:lvl5pPr>
            <a:lvl6pPr>
              <a:buClr>
                <a:schemeClr val="tx2"/>
              </a:buClr>
              <a:defRPr sz="2400" baseline="0">
                <a:solidFill>
                  <a:schemeClr val="tx2"/>
                </a:solidFill>
              </a:defRPr>
            </a:lvl6pPr>
            <a:lvl7pPr>
              <a:buClr>
                <a:schemeClr val="tx2"/>
              </a:buClr>
              <a:buAutoNum type="alphaLcPeriod"/>
              <a:defRPr sz="2400" baseline="0">
                <a:solidFill>
                  <a:schemeClr val="tx2"/>
                </a:solidFill>
              </a:defRPr>
            </a:lvl7pPr>
            <a:lvl8pPr>
              <a:buClr>
                <a:schemeClr val="tx2"/>
              </a:buClr>
              <a:buNone/>
              <a:defRPr sz="2400">
                <a:solidFill>
                  <a:schemeClr val="tx2"/>
                </a:solidFill>
              </a:defRPr>
            </a:lvl8pPr>
            <a:lvl9pPr>
              <a:defRPr sz="24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01/12/2020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6843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: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BC2735D-E82C-4EE2-813B-ED4969ED6B65}"/>
              </a:ext>
            </a:extLst>
          </p:cNvPr>
          <p:cNvSpPr/>
          <p:nvPr userDrawn="1"/>
        </p:nvSpPr>
        <p:spPr bwMode="ltGray">
          <a:xfrm>
            <a:off x="0" y="0"/>
            <a:ext cx="12192000" cy="6858000"/>
          </a:xfrm>
          <a:prstGeom prst="rect">
            <a:avLst/>
          </a:prstGeom>
          <a:gradFill>
            <a:gsLst>
              <a:gs pos="100000">
                <a:schemeClr val="accent4">
                  <a:lumMod val="40000"/>
                  <a:lumOff val="60000"/>
                </a:schemeClr>
              </a:gs>
              <a:gs pos="0">
                <a:schemeClr val="accent5">
                  <a:lumMod val="0"/>
                  <a:lumOff val="100000"/>
                </a:schemeClr>
              </a:gs>
              <a:gs pos="48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2700000" scaled="1"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 err="1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57" name="Title 1"/>
          <p:cNvSpPr>
            <a:spLocks noGrp="1"/>
          </p:cNvSpPr>
          <p:nvPr>
            <p:ph type="ctrTitle"/>
          </p:nvPr>
        </p:nvSpPr>
        <p:spPr bwMode="black">
          <a:xfrm>
            <a:off x="0" y="2172789"/>
            <a:ext cx="10769600" cy="10668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noProof="0" dirty="0"/>
              <a:t>Click to edit Master title style</a:t>
            </a:r>
            <a:endParaRPr lang="en-GB" noProof="0" dirty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 bwMode="black">
          <a:xfrm>
            <a:off x="0" y="3239589"/>
            <a:ext cx="10769600" cy="762000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buNone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 algn="l">
              <a:buNone/>
              <a:defRPr sz="1350">
                <a:solidFill>
                  <a:schemeClr val="bg1"/>
                </a:solidFill>
                <a:latin typeface="+mj-lt"/>
              </a:defRPr>
            </a:lvl2pPr>
            <a:lvl3pPr marL="3429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3pPr>
            <a:lvl4pPr marL="6858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4pPr>
            <a:lvl5pPr marL="10287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5pPr>
            <a:lvl6pPr marL="13716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6pPr>
            <a:lvl7pPr marL="17145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7pPr>
            <a:lvl8pPr marL="20574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8pPr>
            <a:lvl9pPr marL="24003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US" noProof="0"/>
              <a:t>Click to edit Master subtitle style</a:t>
            </a:r>
            <a:endParaRPr lang="en-GB" noProof="0"/>
          </a:p>
        </p:txBody>
      </p:sp>
      <p:cxnSp>
        <p:nvCxnSpPr>
          <p:cNvPr id="12" name="Shape 11"/>
          <p:cNvCxnSpPr/>
          <p:nvPr/>
        </p:nvCxnSpPr>
        <p:spPr>
          <a:xfrm rot="5400000" flipH="1" flipV="1">
            <a:off x="5918203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9EC73CB9-C4AD-4825-844D-83362A3DB1F9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1" y="86590"/>
            <a:ext cx="540113" cy="44681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6FC9B7C-95A0-407C-AF48-B6C27CDEC2B4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4264" y="150034"/>
            <a:ext cx="1866537" cy="307166"/>
          </a:xfrm>
          <a:prstGeom prst="rect">
            <a:avLst/>
          </a:prstGeom>
        </p:spPr>
      </p:pic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7A2288A6-BE6F-4AFC-87C3-C247250C56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040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: Fix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1" name="Shape 140"/>
          <p:cNvCxnSpPr/>
          <p:nvPr/>
        </p:nvCxnSpPr>
        <p:spPr>
          <a:xfrm rot="5400000" flipH="1" flipV="1">
            <a:off x="6820411" y="-3874008"/>
            <a:ext cx="152399" cy="9119616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2527302" y="838200"/>
            <a:ext cx="7124700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2400" b="1" i="1"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 to add the presentation’s main title</a:t>
            </a:r>
          </a:p>
        </p:txBody>
      </p:sp>
      <p:sp>
        <p:nvSpPr>
          <p:cNvPr id="143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2527302" y="1828802"/>
            <a:ext cx="7124700" cy="914401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2400" baseline="0">
                <a:solidFill>
                  <a:schemeClr val="tx1"/>
                </a:solidFill>
                <a:latin typeface="+mj-lt"/>
              </a:defRPr>
            </a:lvl1pPr>
            <a:lvl2pPr marL="0" indent="0" algn="l">
              <a:buNone/>
              <a:defRPr sz="1350">
                <a:solidFill>
                  <a:schemeClr val="bg1"/>
                </a:solidFill>
                <a:latin typeface="+mj-lt"/>
              </a:defRPr>
            </a:lvl2pPr>
            <a:lvl3pPr marL="3429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3pPr>
            <a:lvl4pPr marL="6858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4pPr>
            <a:lvl5pPr marL="10287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5pPr>
            <a:lvl6pPr marL="13716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6pPr>
            <a:lvl7pPr marL="17145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7pPr>
            <a:lvl8pPr marL="20574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8pPr>
            <a:lvl9pPr marL="24003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GB" noProof="0" dirty="0"/>
              <a:t>Subtitle and date (move higher if title is only one line)</a:t>
            </a:r>
          </a:p>
        </p:txBody>
      </p:sp>
    </p:spTree>
    <p:extLst>
      <p:ext uri="{BB962C8B-B14F-4D97-AF65-F5344CB8AC3E}">
        <p14:creationId xmlns:p14="http://schemas.microsoft.com/office/powerpoint/2010/main" val="9888936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11200" y="685800"/>
            <a:ext cx="10769600" cy="914400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noProof="0" dirty="0"/>
              <a:t>Closing Statement</a:t>
            </a:r>
            <a:endParaRPr lang="en-GB" noProof="0" dirty="0"/>
          </a:p>
        </p:txBody>
      </p:sp>
      <p:cxnSp>
        <p:nvCxnSpPr>
          <p:cNvPr id="7" name="Shape 6"/>
          <p:cNvCxnSpPr/>
          <p:nvPr/>
        </p:nvCxnSpPr>
        <p:spPr>
          <a:xfrm rot="5400000" flipH="1" flipV="1">
            <a:off x="5918203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37C99E65-8392-4058-8350-ED78ED08396F}"/>
              </a:ext>
            </a:extLst>
          </p:cNvPr>
          <p:cNvSpPr/>
          <p:nvPr userDrawn="1"/>
        </p:nvSpPr>
        <p:spPr>
          <a:xfrm>
            <a:off x="508002" y="6248400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Thank you</a:t>
            </a:r>
            <a:endParaRPr lang="en-GB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15923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685800"/>
            <a:ext cx="10769600" cy="914400"/>
          </a:xfrm>
        </p:spPr>
        <p:txBody>
          <a:bodyPr/>
          <a:lstStyle>
            <a:lvl1pPr>
              <a:defRPr sz="2400">
                <a:latin typeface="+mn-lt"/>
              </a:defRPr>
            </a:lvl1pPr>
          </a:lstStyle>
          <a:p>
            <a:r>
              <a:rPr lang="en-US" noProof="0" dirty="0"/>
              <a:t>Click to edit Master title style</a:t>
            </a:r>
            <a:endParaRPr lang="en-GB" noProof="0" dirty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711200" y="1752600"/>
            <a:ext cx="10769600" cy="4419600"/>
          </a:xfrm>
        </p:spPr>
        <p:txBody>
          <a:bodyPr/>
          <a:lstStyle>
            <a:lvl1pPr>
              <a:defRPr sz="1600" baseline="0">
                <a:latin typeface="+mn-lt"/>
              </a:defRPr>
            </a:lvl1pPr>
            <a:lvl2pPr>
              <a:defRPr sz="1600">
                <a:latin typeface="+mn-lt"/>
              </a:defRPr>
            </a:lvl2pPr>
            <a:lvl3pPr>
              <a:defRPr sz="16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z="800" dirty="0"/>
              <a:t>KRITAGYA- A National level Agtech hackathon- National Technical Presentation  December 2020</a:t>
            </a:r>
          </a:p>
        </p:txBody>
      </p:sp>
      <p:cxnSp>
        <p:nvCxnSpPr>
          <p:cNvPr id="15" name="Shape 14"/>
          <p:cNvCxnSpPr/>
          <p:nvPr/>
        </p:nvCxnSpPr>
        <p:spPr>
          <a:xfrm rot="5400000" flipH="1" flipV="1">
            <a:off x="5918203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01/12/2020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CCFA4E5-33B5-4067-836C-7D61865864FF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1" y="86590"/>
            <a:ext cx="540113" cy="44681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2A3E93A-1351-430A-A693-B47F6C5050CA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4264" y="150034"/>
            <a:ext cx="1866537" cy="30716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30E80AE-E217-4DD2-A4DC-1B8A0277B328}"/>
              </a:ext>
            </a:extLst>
          </p:cNvPr>
          <p:cNvSpPr txBox="1"/>
          <p:nvPr userDrawn="1"/>
        </p:nvSpPr>
        <p:spPr>
          <a:xfrm>
            <a:off x="711199" y="6477004"/>
            <a:ext cx="4513943" cy="152397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pPr>
              <a:defRPr/>
            </a:pPr>
            <a:r>
              <a:rPr lang="en-US" sz="800" dirty="0"/>
              <a:t>KRITAGYA- A National level Agtech hackathon- National Technical Presentation  December 2020</a:t>
            </a:r>
          </a:p>
        </p:txBody>
      </p:sp>
    </p:spTree>
    <p:extLst>
      <p:ext uri="{BB962C8B-B14F-4D97-AF65-F5344CB8AC3E}">
        <p14:creationId xmlns:p14="http://schemas.microsoft.com/office/powerpoint/2010/main" val="1145430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685800"/>
            <a:ext cx="10769600" cy="9144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711200" y="1752604"/>
            <a:ext cx="5283200" cy="441959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6197603" y="1752600"/>
            <a:ext cx="5283199" cy="44196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cxnSp>
        <p:nvCxnSpPr>
          <p:cNvPr id="62" name="Shape 61"/>
          <p:cNvCxnSpPr/>
          <p:nvPr/>
        </p:nvCxnSpPr>
        <p:spPr>
          <a:xfrm rot="5400000" flipH="1" flipV="1">
            <a:off x="5918203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01/12/2020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2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hr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685801"/>
            <a:ext cx="10769600" cy="9144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27" name="Content Placeholder 26"/>
          <p:cNvSpPr>
            <a:spLocks noGrp="1"/>
          </p:cNvSpPr>
          <p:nvPr>
            <p:ph sz="quarter" idx="13"/>
          </p:nvPr>
        </p:nvSpPr>
        <p:spPr>
          <a:xfrm>
            <a:off x="711200" y="1752604"/>
            <a:ext cx="3454400" cy="441959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4368803" y="1752604"/>
            <a:ext cx="3454399" cy="441959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8026400" y="1752604"/>
            <a:ext cx="3454400" cy="441959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cxnSp>
        <p:nvCxnSpPr>
          <p:cNvPr id="19" name="Shape 18"/>
          <p:cNvCxnSpPr/>
          <p:nvPr/>
        </p:nvCxnSpPr>
        <p:spPr>
          <a:xfrm rot="5400000" flipH="1" flipV="1">
            <a:off x="5918203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01/12/2020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574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wo und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685800"/>
            <a:ext cx="10769600" cy="9144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711200" y="3352800"/>
            <a:ext cx="5283200" cy="28194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6197601" y="3352800"/>
            <a:ext cx="5283201" cy="28194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711200" y="1752600"/>
            <a:ext cx="10769600" cy="14478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cxnSp>
        <p:nvCxnSpPr>
          <p:cNvPr id="14" name="Shape 13"/>
          <p:cNvCxnSpPr/>
          <p:nvPr/>
        </p:nvCxnSpPr>
        <p:spPr>
          <a:xfrm rot="5400000" flipH="1" flipV="1">
            <a:off x="5918203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01/12/2020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580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wo and Lef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685800"/>
            <a:ext cx="10769600" cy="9144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8026400" y="1752600"/>
            <a:ext cx="3454400" cy="21336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8026400" y="4038600"/>
            <a:ext cx="3454400" cy="21336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711200" y="1752600"/>
            <a:ext cx="7112000" cy="44196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cxnSp>
        <p:nvCxnSpPr>
          <p:cNvPr id="14" name="Shape 13"/>
          <p:cNvCxnSpPr/>
          <p:nvPr/>
        </p:nvCxnSpPr>
        <p:spPr>
          <a:xfrm rot="5400000" flipH="1" flipV="1">
            <a:off x="5918203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01/12/2020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092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wo and Righ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711200" y="1752600"/>
            <a:ext cx="3454400" cy="21336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685800"/>
            <a:ext cx="10769600" cy="9144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711200" y="4038600"/>
            <a:ext cx="3454400" cy="21336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4368800" y="1752600"/>
            <a:ext cx="7112000" cy="44196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cxnSp>
        <p:nvCxnSpPr>
          <p:cNvPr id="14" name="Shape 13"/>
          <p:cNvCxnSpPr/>
          <p:nvPr/>
        </p:nvCxnSpPr>
        <p:spPr>
          <a:xfrm rot="5400000" flipH="1" flipV="1">
            <a:off x="5918203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01/12/2020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567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One with Imp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8800" y="685800"/>
            <a:ext cx="711200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1"/>
              <a:t>Click to edit Master title style</a:t>
            </a:r>
            <a:endParaRPr lang="en-GB" noProof="1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4368800" y="1752600"/>
            <a:ext cx="7112000" cy="44196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GB" noProof="1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6"/>
          </p:nvPr>
        </p:nvSpPr>
        <p:spPr>
          <a:xfrm>
            <a:off x="711200" y="1752600"/>
            <a:ext cx="3454400" cy="2130552"/>
          </a:xfrm>
        </p:spPr>
        <p:txBody>
          <a:bodyPr/>
          <a:lstStyle>
            <a:lvl1pPr>
              <a:defRPr sz="1800" b="1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cxnSp>
        <p:nvCxnSpPr>
          <p:cNvPr id="30" name="Shape 29"/>
          <p:cNvCxnSpPr/>
          <p:nvPr/>
        </p:nvCxnSpPr>
        <p:spPr>
          <a:xfrm rot="5400000" flipH="1" flipV="1">
            <a:off x="7747003" y="-2971800"/>
            <a:ext cx="152399" cy="73152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01/12/2020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966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685800"/>
            <a:ext cx="10769600" cy="9144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cxnSp>
        <p:nvCxnSpPr>
          <p:cNvPr id="10" name="Shape 9"/>
          <p:cNvCxnSpPr/>
          <p:nvPr/>
        </p:nvCxnSpPr>
        <p:spPr>
          <a:xfrm rot="5400000" flipH="1" flipV="1">
            <a:off x="5918203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01/12/2020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183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1202" y="685800"/>
            <a:ext cx="10769601" cy="914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/>
              <a:t>Click to edit</a:t>
            </a:r>
            <a:br>
              <a:rPr lang="en-GB" noProof="0"/>
            </a:br>
            <a:r>
              <a:rPr lang="en-GB" noProof="0"/>
              <a:t>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1203" y="1752600"/>
            <a:ext cx="10769599" cy="441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01/12/2020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7136" y="6324600"/>
            <a:ext cx="7014464" cy="150876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87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6" r:id="rId13"/>
    <p:sldLayoutId id="2147483677" r:id="rId14"/>
    <p:sldLayoutId id="2147483681" r:id="rId15"/>
  </p:sldLayoutIdLst>
  <p:txStyles>
    <p:titleStyle>
      <a:lvl1pPr algn="l" defTabSz="685800" rtl="0" eaLnBrk="1" latinLnBrk="0" hangingPunct="1">
        <a:lnSpc>
          <a:spcPct val="100000"/>
        </a:lnSpc>
        <a:spcBef>
          <a:spcPct val="0"/>
        </a:spcBef>
        <a:buNone/>
        <a:defRPr sz="1800" b="1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-205740" algn="l" defTabSz="685800" rtl="0" eaLnBrk="1" fontAlgn="auto" latinLnBrk="0" hangingPunct="1">
        <a:lnSpc>
          <a:spcPct val="100000"/>
        </a:lnSpc>
        <a:spcBef>
          <a:spcPts val="0"/>
        </a:spcBef>
        <a:spcAft>
          <a:spcPts val="675"/>
        </a:spcAft>
        <a:buClr>
          <a:schemeClr val="tx1"/>
        </a:buClr>
        <a:buSzTx/>
        <a:buFontTx/>
        <a:buNone/>
        <a:tabLst/>
        <a:defRPr sz="1500" kern="1200">
          <a:solidFill>
            <a:schemeClr val="tx1"/>
          </a:solidFill>
          <a:latin typeface="Georgia" pitchFamily="18" charset="0"/>
          <a:ea typeface="+mn-ea"/>
          <a:cs typeface="+mn-cs"/>
        </a:defRPr>
      </a:lvl1pPr>
      <a:lvl2pPr marL="205740" indent="-205740" algn="l" defTabSz="685800" rtl="0" eaLnBrk="1" latinLnBrk="0" hangingPunct="1">
        <a:lnSpc>
          <a:spcPct val="100000"/>
        </a:lnSpc>
        <a:spcBef>
          <a:spcPts val="0"/>
        </a:spcBef>
        <a:spcAft>
          <a:spcPts val="675"/>
        </a:spcAft>
        <a:buClr>
          <a:schemeClr val="tx1"/>
        </a:buClr>
        <a:buFont typeface="Georgia" pitchFamily="18" charset="0"/>
        <a:buChar char="•"/>
        <a:defRPr sz="1500" kern="1200">
          <a:solidFill>
            <a:schemeClr val="tx1"/>
          </a:solidFill>
          <a:latin typeface="Georgia" pitchFamily="18" charset="0"/>
          <a:ea typeface="+mn-ea"/>
          <a:cs typeface="+mn-cs"/>
        </a:defRPr>
      </a:lvl2pPr>
      <a:lvl3pPr marL="411480" indent="-205740" algn="l" defTabSz="685800" rtl="0" eaLnBrk="1" latinLnBrk="0" hangingPunct="1">
        <a:lnSpc>
          <a:spcPct val="100000"/>
        </a:lnSpc>
        <a:spcBef>
          <a:spcPts val="0"/>
        </a:spcBef>
        <a:spcAft>
          <a:spcPts val="675"/>
        </a:spcAft>
        <a:buClr>
          <a:schemeClr val="tx1"/>
        </a:buClr>
        <a:buFont typeface="Georgia" pitchFamily="18" charset="0"/>
        <a:buChar char="-"/>
        <a:defRPr sz="1500" kern="1200">
          <a:solidFill>
            <a:schemeClr val="tx1"/>
          </a:solidFill>
          <a:latin typeface="Georgia" pitchFamily="18" charset="0"/>
          <a:ea typeface="+mn-ea"/>
          <a:cs typeface="+mn-cs"/>
        </a:defRPr>
      </a:lvl3pPr>
      <a:lvl4pPr marL="617220" indent="-205740" algn="l" defTabSz="685800" rtl="0" eaLnBrk="1" latinLnBrk="0" hangingPunct="1">
        <a:lnSpc>
          <a:spcPct val="100000"/>
        </a:lnSpc>
        <a:spcBef>
          <a:spcPts val="0"/>
        </a:spcBef>
        <a:spcAft>
          <a:spcPts val="675"/>
        </a:spcAft>
        <a:buClr>
          <a:schemeClr val="tx1"/>
        </a:buClr>
        <a:buFont typeface="Georgia" pitchFamily="18" charset="0"/>
        <a:buChar char="◦"/>
        <a:defRPr sz="1500" kern="1200">
          <a:solidFill>
            <a:schemeClr val="tx1"/>
          </a:solidFill>
          <a:latin typeface="Georgia" pitchFamily="18" charset="0"/>
          <a:ea typeface="+mn-ea"/>
          <a:cs typeface="+mn-cs"/>
        </a:defRPr>
      </a:lvl4pPr>
      <a:lvl5pPr marL="822960" indent="-205740" algn="l" defTabSz="685800" rtl="0" eaLnBrk="1" latinLnBrk="0" hangingPunct="1">
        <a:lnSpc>
          <a:spcPct val="100000"/>
        </a:lnSpc>
        <a:spcBef>
          <a:spcPts val="0"/>
        </a:spcBef>
        <a:spcAft>
          <a:spcPts val="675"/>
        </a:spcAft>
        <a:buClr>
          <a:schemeClr val="tx1"/>
        </a:buClr>
        <a:buFont typeface="Georgia" pitchFamily="18" charset="0"/>
        <a:buChar char="›"/>
        <a:defRPr sz="15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5pPr>
      <a:lvl6pPr marL="205740" marR="0" indent="-205740" algn="l" defTabSz="685800" rtl="0" eaLnBrk="1" fontAlgn="auto" latinLnBrk="0" hangingPunct="1">
        <a:lnSpc>
          <a:spcPct val="100000"/>
        </a:lnSpc>
        <a:spcBef>
          <a:spcPts val="0"/>
        </a:spcBef>
        <a:spcAft>
          <a:spcPts val="675"/>
        </a:spcAft>
        <a:buClr>
          <a:schemeClr val="tx1"/>
        </a:buClr>
        <a:buSzPct val="100000"/>
        <a:buFont typeface="+mj-lt"/>
        <a:buAutoNum type="arabicPeriod"/>
        <a:tabLst/>
        <a:defRPr sz="15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6pPr>
      <a:lvl7pPr marL="411480" indent="-205740" algn="l" defTabSz="685800" rtl="0" eaLnBrk="1" latinLnBrk="0" hangingPunct="1">
        <a:lnSpc>
          <a:spcPct val="100000"/>
        </a:lnSpc>
        <a:spcBef>
          <a:spcPts val="0"/>
        </a:spcBef>
        <a:spcAft>
          <a:spcPts val="675"/>
        </a:spcAft>
        <a:buSzPct val="100000"/>
        <a:buFont typeface="+mj-lt"/>
        <a:buAutoNum type="alphaLcPeriod"/>
        <a:defRPr sz="15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7pPr>
      <a:lvl8pPr marL="617220" indent="-205740" algn="l" defTabSz="685800" rtl="0" eaLnBrk="1" latinLnBrk="0" hangingPunct="1">
        <a:lnSpc>
          <a:spcPct val="100000"/>
        </a:lnSpc>
        <a:spcBef>
          <a:spcPts val="0"/>
        </a:spcBef>
        <a:spcAft>
          <a:spcPts val="675"/>
        </a:spcAft>
        <a:buSzPct val="100000"/>
        <a:buFont typeface="+mj-lt"/>
        <a:buAutoNum type="romanLcPeriod"/>
        <a:defRPr sz="15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8pPr>
      <a:lvl9pPr marL="0" indent="-205740" algn="l" defTabSz="685800" rtl="0" eaLnBrk="1" latinLnBrk="0" hangingPunct="1">
        <a:lnSpc>
          <a:spcPct val="100000"/>
        </a:lnSpc>
        <a:spcBef>
          <a:spcPts val="0"/>
        </a:spcBef>
        <a:spcAft>
          <a:spcPts val="675"/>
        </a:spcAft>
        <a:buFont typeface="Arial" pitchFamily="34" charset="0"/>
        <a:buNone/>
        <a:defRPr sz="1500" b="1" kern="1200" baseline="0">
          <a:solidFill>
            <a:schemeClr val="tx2"/>
          </a:solidFill>
          <a:latin typeface="Georgia" pitchFamily="18" charset="0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Kritagya@icar.gov.in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>
            <a:extLst>
              <a:ext uri="{FF2B5EF4-FFF2-40B4-BE49-F238E27FC236}">
                <a16:creationId xmlns:a16="http://schemas.microsoft.com/office/drawing/2014/main" id="{6D3BF1FD-4F3F-4CD8-B3C4-E6FEB5D5C9BB}"/>
              </a:ext>
            </a:extLst>
          </p:cNvPr>
          <p:cNvSpPr txBox="1">
            <a:spLocks/>
          </p:cNvSpPr>
          <p:nvPr/>
        </p:nvSpPr>
        <p:spPr bwMode="white">
          <a:xfrm>
            <a:off x="2048557" y="2456711"/>
            <a:ext cx="8403737" cy="102373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i="1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KRITAGYA- A National Level Agtech Hackathon Promoting Farm Mechanization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28BE44F-6A50-41B0-A8FF-6EC64ADE95FC}"/>
              </a:ext>
            </a:extLst>
          </p:cNvPr>
          <p:cNvSpPr/>
          <p:nvPr/>
        </p:nvSpPr>
        <p:spPr>
          <a:xfrm>
            <a:off x="2475914" y="1672498"/>
            <a:ext cx="6858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i-IN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कृतज्ञ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FFB600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hi-IN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कृ</a:t>
            </a:r>
            <a:r>
              <a:rPr kumimoji="0" lang="hi-IN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षि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hi-IN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त</a:t>
            </a:r>
            <a:r>
              <a:rPr kumimoji="0" lang="hi-IN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कनीक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hi-IN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ज्ञा</a:t>
            </a:r>
            <a:r>
              <a:rPr kumimoji="0" lang="hi-IN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न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80DAE578-604B-460A-9F11-7A07BE6295A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7417" y="3452304"/>
            <a:ext cx="12209417" cy="2189843"/>
          </a:xfrm>
        </p:spPr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07BD807-0F09-47CC-B988-9812F212AE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369" y="5796893"/>
            <a:ext cx="11859261" cy="914400"/>
          </a:xfrm>
        </p:spPr>
        <p:txBody>
          <a:bodyPr/>
          <a:lstStyle/>
          <a:p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353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F69A0-903D-4474-BCE8-D7B857A3A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/>
              <a:t>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A1D80-1F87-48FB-8EE1-034FDF5C9BCC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marL="80010" indent="-285750" fontAlgn="ctr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Solution offered to problem statement </a:t>
            </a:r>
            <a:r>
              <a:rPr lang="en-GB" dirty="0">
                <a:latin typeface="+mn-lt"/>
              </a:rPr>
              <a:t>(</a:t>
            </a:r>
            <a:r>
              <a:rPr lang="en-US" dirty="0">
                <a:latin typeface="+mn-lt"/>
              </a:rPr>
              <a:t>Novelty  / Uniqueness) (max. 2 slides)</a:t>
            </a:r>
            <a:endParaRPr lang="en-GB" dirty="0">
              <a:latin typeface="+mn-lt"/>
            </a:endParaRPr>
          </a:p>
          <a:p>
            <a:pPr marL="80010" indent="-285750" fontAlgn="ctr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Market and competitive landscape (max. 4 slides)</a:t>
            </a:r>
            <a:endParaRPr lang="en-GB" dirty="0">
              <a:latin typeface="+mn-lt"/>
            </a:endParaRPr>
          </a:p>
          <a:p>
            <a:pPr marL="80010" indent="-285750" fontAlgn="ctr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Team composition and involvement (max. 2 slides)</a:t>
            </a:r>
            <a:endParaRPr lang="en-GB" dirty="0">
              <a:latin typeface="+mn-lt"/>
            </a:endParaRPr>
          </a:p>
          <a:p>
            <a:pPr indent="0"/>
            <a:endParaRPr lang="en-US" dirty="0">
              <a:latin typeface="+mn-lt"/>
            </a:endParaRPr>
          </a:p>
          <a:p>
            <a:pPr indent="0"/>
            <a:r>
              <a:rPr lang="en-US" dirty="0">
                <a:latin typeface="+mn-lt"/>
              </a:rPr>
              <a:t>The team should present before the evaluation committee on the aforementioned points. Presentation deck should not exceed 10 slides.</a:t>
            </a:r>
            <a:endParaRPr lang="en-GB" dirty="0">
              <a:latin typeface="+mn-lt"/>
            </a:endParaRPr>
          </a:p>
          <a:p>
            <a:pPr marL="80010" indent="-285750">
              <a:buFont typeface="Arial" panose="020B0604020202020204" pitchFamily="34" charset="0"/>
              <a:buChar char="•"/>
            </a:pPr>
            <a:endParaRPr lang="en-GB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4528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E5EA9-AD85-4526-8FE5-C8345B572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offered to problem statement (Novelty  / Uniqueness) (max. 2 slides)</a:t>
            </a:r>
            <a:endParaRPr lang="en-GB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892B4C9-E577-4CF5-ADD1-A3E551A449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9164833"/>
              </p:ext>
            </p:extLst>
          </p:nvPr>
        </p:nvGraphicFramePr>
        <p:xfrm>
          <a:off x="534573" y="1853418"/>
          <a:ext cx="10946227" cy="168676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{69012ECD-51FC-41F1-AA8D-1B2483CD663E}</a:tableStyleId>
              </a:tblPr>
              <a:tblGrid>
                <a:gridCol w="2700996">
                  <a:extLst>
                    <a:ext uri="{9D8B030D-6E8A-4147-A177-3AD203B41FA5}">
                      <a16:colId xmlns:a16="http://schemas.microsoft.com/office/drawing/2014/main" val="3850130138"/>
                    </a:ext>
                  </a:extLst>
                </a:gridCol>
                <a:gridCol w="6379188">
                  <a:extLst>
                    <a:ext uri="{9D8B030D-6E8A-4147-A177-3AD203B41FA5}">
                      <a16:colId xmlns:a16="http://schemas.microsoft.com/office/drawing/2014/main" val="2998300756"/>
                    </a:ext>
                  </a:extLst>
                </a:gridCol>
                <a:gridCol w="1866043">
                  <a:extLst>
                    <a:ext uri="{9D8B030D-6E8A-4147-A177-3AD203B41FA5}">
                      <a16:colId xmlns:a16="http://schemas.microsoft.com/office/drawing/2014/main" val="3768384162"/>
                    </a:ext>
                  </a:extLst>
                </a:gridCol>
              </a:tblGrid>
              <a:tr h="590190">
                <a:tc>
                  <a:txBody>
                    <a:bodyPr/>
                    <a:lstStyle/>
                    <a:p>
                      <a:pPr marL="38544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Criteria</a:t>
                      </a:r>
                      <a:endParaRPr lang="en-GB" sz="1400" dirty="0">
                        <a:effectLst/>
                        <a:latin typeface="+mn-lt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085850" marR="111569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Description</a:t>
                      </a:r>
                      <a:endParaRPr lang="en-GB" sz="1400" dirty="0">
                        <a:effectLst/>
                        <a:latin typeface="+mn-lt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53035" marR="0" indent="-2794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Weightage</a:t>
                      </a:r>
                      <a:endParaRPr lang="en-GB" sz="1400" dirty="0">
                        <a:effectLst/>
                        <a:latin typeface="+mn-lt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7230460"/>
                  </a:ext>
                </a:extLst>
              </a:tr>
              <a:tr h="1096571">
                <a:tc>
                  <a:txBody>
                    <a:bodyPr/>
                    <a:lstStyle/>
                    <a:p>
                      <a:pPr marL="67945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Solution offered to problem statement </a:t>
                      </a:r>
                      <a:endParaRPr lang="en-GB" sz="1400" dirty="0">
                        <a:effectLst/>
                        <a:latin typeface="+mn-lt"/>
                      </a:endParaRPr>
                    </a:p>
                    <a:p>
                      <a:pPr marL="67945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Novelty  / Uniqueness (max. 2)</a:t>
                      </a:r>
                      <a:endParaRPr lang="en-GB" sz="1400" dirty="0">
                        <a:effectLst/>
                        <a:latin typeface="+mn-lt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marR="11811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effectLst/>
                          <a:latin typeface="+mn-lt"/>
                        </a:rPr>
                        <a:t>Description of the Agtech innovation in the form of Business model with solution offered to problem statement - Novelty, Uniqueness (Technical capabilities)</a:t>
                      </a:r>
                    </a:p>
                    <a:p>
                      <a:pPr marL="342900" marR="11811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effectLst/>
                          <a:latin typeface="+mn-lt"/>
                        </a:rPr>
                        <a:t>Products/ Solutions having IPR capabilities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4480" marR="31813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20%</a:t>
                      </a:r>
                      <a:endParaRPr lang="en-GB" sz="1400" dirty="0"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897630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9481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B23AB-5E1C-416A-AFEF-19FA92870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and competitive landscape (max. 4 slides)</a:t>
            </a:r>
            <a:endParaRPr lang="en-GB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4AE61E4-DCAA-46F3-8622-8B4F08F1C3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87624"/>
              </p:ext>
            </p:extLst>
          </p:nvPr>
        </p:nvGraphicFramePr>
        <p:xfrm>
          <a:off x="534573" y="1600200"/>
          <a:ext cx="10946227" cy="193995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{69012ECD-51FC-41F1-AA8D-1B2483CD663E}</a:tableStyleId>
              </a:tblPr>
              <a:tblGrid>
                <a:gridCol w="2700996">
                  <a:extLst>
                    <a:ext uri="{9D8B030D-6E8A-4147-A177-3AD203B41FA5}">
                      <a16:colId xmlns:a16="http://schemas.microsoft.com/office/drawing/2014/main" val="3850130138"/>
                    </a:ext>
                  </a:extLst>
                </a:gridCol>
                <a:gridCol w="6379188">
                  <a:extLst>
                    <a:ext uri="{9D8B030D-6E8A-4147-A177-3AD203B41FA5}">
                      <a16:colId xmlns:a16="http://schemas.microsoft.com/office/drawing/2014/main" val="2998300756"/>
                    </a:ext>
                  </a:extLst>
                </a:gridCol>
                <a:gridCol w="1866043">
                  <a:extLst>
                    <a:ext uri="{9D8B030D-6E8A-4147-A177-3AD203B41FA5}">
                      <a16:colId xmlns:a16="http://schemas.microsoft.com/office/drawing/2014/main" val="3768384162"/>
                    </a:ext>
                  </a:extLst>
                </a:gridCol>
              </a:tblGrid>
              <a:tr h="590190">
                <a:tc>
                  <a:txBody>
                    <a:bodyPr/>
                    <a:lstStyle/>
                    <a:p>
                      <a:pPr marL="38544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Criteria</a:t>
                      </a:r>
                      <a:endParaRPr lang="en-GB" sz="1400" dirty="0">
                        <a:effectLst/>
                        <a:latin typeface="+mn-lt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085850" marR="111569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Description</a:t>
                      </a:r>
                      <a:endParaRPr lang="en-GB" sz="1400" dirty="0">
                        <a:effectLst/>
                        <a:latin typeface="+mn-lt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53035" marR="0" indent="-2794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Weightage</a:t>
                      </a:r>
                      <a:endParaRPr lang="en-GB" sz="1400" dirty="0">
                        <a:effectLst/>
                        <a:latin typeface="+mn-lt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7230460"/>
                  </a:ext>
                </a:extLst>
              </a:tr>
              <a:tr h="1349762">
                <a:tc>
                  <a:txBody>
                    <a:bodyPr/>
                    <a:lstStyle/>
                    <a:p>
                      <a:pPr marL="6794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Market and competitive landscape (max. 4 slides)</a:t>
                      </a:r>
                      <a:endParaRPr lang="en-GB" sz="1400" b="0" i="1" dirty="0">
                        <a:effectLst/>
                        <a:latin typeface="+mn-lt"/>
                        <a:ea typeface="+mn-ea"/>
                        <a:cs typeface="Mangal" panose="02040503050203030202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marR="118110" lvl="0" indent="-342900" algn="just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298450" algn="l"/>
                        </a:tabLs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Address the market and competitive landscape in 7Ps of Marketing mix</a:t>
                      </a:r>
                    </a:p>
                    <a:p>
                      <a:pPr marL="342900" marR="118110" lvl="0" indent="-342900" algn="just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298450" algn="l"/>
                        </a:tabLs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Product life cycle</a:t>
                      </a:r>
                    </a:p>
                    <a:p>
                      <a:pPr marL="342900" marR="118110" lvl="0" indent="-342900" algn="just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298450" algn="l"/>
                        </a:tabLs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Model to be present in Porter’s 5 forces strategy matrix</a:t>
                      </a:r>
                    </a:p>
                    <a:p>
                      <a:pPr marL="342900" marR="118110" lvl="0" indent="-342900" algn="just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298450" algn="l"/>
                        </a:tabLs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Suitable strategies access the market and address the competition</a:t>
                      </a:r>
                    </a:p>
                    <a:p>
                      <a:pPr marL="342900" marR="118110" lvl="0" indent="-342900" algn="just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298450" algn="l"/>
                        </a:tabLs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is Go To Market Strategy and revenue strategies </a:t>
                      </a:r>
                      <a:endParaRPr lang="en-GB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4480" marR="31813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50%</a:t>
                      </a:r>
                      <a:endParaRPr lang="en-GB" sz="1400" dirty="0"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1018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8021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B23AB-5E1C-416A-AFEF-19FA92870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composition and involvement (max. 2 slides)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4AE61E4-DCAA-46F3-8622-8B4F08F1C3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8072653"/>
              </p:ext>
            </p:extLst>
          </p:nvPr>
        </p:nvGraphicFramePr>
        <p:xfrm>
          <a:off x="534573" y="1600200"/>
          <a:ext cx="10946227" cy="193995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{69012ECD-51FC-41F1-AA8D-1B2483CD663E}</a:tableStyleId>
              </a:tblPr>
              <a:tblGrid>
                <a:gridCol w="2700996">
                  <a:extLst>
                    <a:ext uri="{9D8B030D-6E8A-4147-A177-3AD203B41FA5}">
                      <a16:colId xmlns:a16="http://schemas.microsoft.com/office/drawing/2014/main" val="3850130138"/>
                    </a:ext>
                  </a:extLst>
                </a:gridCol>
                <a:gridCol w="6379188">
                  <a:extLst>
                    <a:ext uri="{9D8B030D-6E8A-4147-A177-3AD203B41FA5}">
                      <a16:colId xmlns:a16="http://schemas.microsoft.com/office/drawing/2014/main" val="2998300756"/>
                    </a:ext>
                  </a:extLst>
                </a:gridCol>
                <a:gridCol w="1866043">
                  <a:extLst>
                    <a:ext uri="{9D8B030D-6E8A-4147-A177-3AD203B41FA5}">
                      <a16:colId xmlns:a16="http://schemas.microsoft.com/office/drawing/2014/main" val="3768384162"/>
                    </a:ext>
                  </a:extLst>
                </a:gridCol>
              </a:tblGrid>
              <a:tr h="590190">
                <a:tc>
                  <a:txBody>
                    <a:bodyPr/>
                    <a:lstStyle/>
                    <a:p>
                      <a:pPr marL="38544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Criteria</a:t>
                      </a:r>
                      <a:endParaRPr lang="en-GB" sz="1400" dirty="0">
                        <a:effectLst/>
                        <a:latin typeface="+mn-lt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085850" marR="111569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Description</a:t>
                      </a:r>
                      <a:endParaRPr lang="en-GB" sz="1400" dirty="0">
                        <a:effectLst/>
                        <a:latin typeface="+mn-lt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53035" marR="0" indent="-2794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Weightage</a:t>
                      </a:r>
                      <a:endParaRPr lang="en-GB" sz="1400" dirty="0">
                        <a:effectLst/>
                        <a:latin typeface="+mn-lt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7230460"/>
                  </a:ext>
                </a:extLst>
              </a:tr>
              <a:tr h="1349762">
                <a:tc>
                  <a:txBody>
                    <a:bodyPr/>
                    <a:lstStyle/>
                    <a:p>
                      <a:pPr marL="6794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Team composition and involvement (max. 2 slides)</a:t>
                      </a:r>
                      <a:endParaRPr lang="en-GB" sz="1400" dirty="0">
                        <a:effectLst/>
                        <a:latin typeface="+mn-lt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marR="0" lvl="0" indent="-342900" algn="l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a well-rounded team, technical and  business capabilities</a:t>
                      </a:r>
                    </a:p>
                    <a:p>
                      <a:pPr marL="342900" marR="0" lvl="0" indent="-342900" algn="l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Relevant Experiences / Successes / Failures (Good war stories)</a:t>
                      </a:r>
                    </a:p>
                    <a:p>
                      <a:pPr marL="342900" marR="0" lvl="0" indent="-342900" algn="l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Leadership Experience/ Education – whichever is impressive</a:t>
                      </a:r>
                    </a:p>
                    <a:p>
                      <a:pPr marL="342900" marR="0" lvl="0" indent="-342900" algn="l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Traction / Performance / Awards / testimonials</a:t>
                      </a:r>
                      <a:endParaRPr lang="en-GB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4480" marR="31813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20%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1018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3221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6DBFA-259D-4EA9-96ED-C62E3BF6A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General Instruction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32D1C-D107-4EE1-9E94-2D6594EE1A5B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marL="491490" lvl="2" indent="-285750">
              <a:buFont typeface="Arial" panose="020B0604020202020204" pitchFamily="34" charset="0"/>
              <a:buChar char="•"/>
            </a:pPr>
            <a:r>
              <a:rPr lang="en-GB" dirty="0"/>
              <a:t>Font: Arial</a:t>
            </a:r>
          </a:p>
          <a:p>
            <a:pPr marL="491490" lvl="2" indent="-285750">
              <a:buFont typeface="Arial" panose="020B0604020202020204" pitchFamily="34" charset="0"/>
              <a:buChar char="•"/>
            </a:pPr>
            <a:r>
              <a:rPr lang="en-GB" dirty="0"/>
              <a:t>Minimum Font Size: 14</a:t>
            </a:r>
          </a:p>
          <a:p>
            <a:pPr marL="491490" lvl="2" indent="-285750">
              <a:buFont typeface="Arial" panose="020B0604020202020204" pitchFamily="34" charset="0"/>
              <a:buChar char="•"/>
            </a:pPr>
            <a:r>
              <a:rPr lang="en-GB" dirty="0"/>
              <a:t>Colour Combination: Please follow the same slide template- Do not use Green and Blue Combinations</a:t>
            </a:r>
          </a:p>
          <a:p>
            <a:pPr marL="491490" lvl="2" indent="-285750">
              <a:buFont typeface="Arial" panose="020B0604020202020204" pitchFamily="34" charset="0"/>
              <a:buChar char="•"/>
            </a:pPr>
            <a:r>
              <a:rPr lang="en-GB" dirty="0"/>
              <a:t>Text Alignment: Preferably ‘Justified’ for statements</a:t>
            </a:r>
          </a:p>
          <a:p>
            <a:pPr marL="491490" lvl="2" indent="-285750">
              <a:buFont typeface="Arial" panose="020B0604020202020204" pitchFamily="34" charset="0"/>
              <a:buChar char="•"/>
            </a:pPr>
            <a:r>
              <a:rPr lang="en-GB" dirty="0"/>
              <a:t>Do not use any institution/ organisation logo for header and footer through-out the presentation</a:t>
            </a:r>
          </a:p>
          <a:p>
            <a:pPr marL="491490" lvl="2" indent="-285750">
              <a:buFont typeface="Arial" panose="020B0604020202020204" pitchFamily="34" charset="0"/>
              <a:buChar char="•"/>
            </a:pPr>
            <a:r>
              <a:rPr lang="en-GB" dirty="0"/>
              <a:t>Slide Size: 16:9- widescreen</a:t>
            </a:r>
          </a:p>
          <a:p>
            <a:pPr marL="491490" lvl="2" indent="-285750">
              <a:buFont typeface="Arial" panose="020B0604020202020204" pitchFamily="34" charset="0"/>
              <a:buChar char="•"/>
            </a:pPr>
            <a:r>
              <a:rPr lang="en-GB" dirty="0"/>
              <a:t>Place the sources of the facts/figures in right bottom side of the slide</a:t>
            </a:r>
          </a:p>
          <a:p>
            <a:pPr marL="491490" lvl="2" indent="-285750">
              <a:buFont typeface="Arial" panose="020B0604020202020204" pitchFamily="34" charset="0"/>
              <a:buChar char="•"/>
            </a:pPr>
            <a:r>
              <a:rPr lang="en-GB" dirty="0"/>
              <a:t>Strictly 15 mins presentation by the team, followed by remarks from evaluation team</a:t>
            </a:r>
          </a:p>
          <a:p>
            <a:pPr marL="491490" lvl="2" indent="-285750">
              <a:buFont typeface="Arial" panose="020B0604020202020204" pitchFamily="34" charset="0"/>
              <a:buChar char="•"/>
            </a:pPr>
            <a:r>
              <a:rPr lang="en-GB" dirty="0"/>
              <a:t>Rename the presentation in the format mentioned and share it with </a:t>
            </a:r>
            <a:r>
              <a:rPr lang="en-GB" dirty="0">
                <a:hlinkClick r:id="rId2"/>
              </a:rPr>
              <a:t>Kritagya@icar.gov.in</a:t>
            </a:r>
            <a:r>
              <a:rPr lang="en-GB" dirty="0"/>
              <a:t> once your presentation is done before the evaluation committee no later than 16 Dec 2020</a:t>
            </a:r>
          </a:p>
        </p:txBody>
      </p:sp>
    </p:spTree>
    <p:extLst>
      <p:ext uri="{BB962C8B-B14F-4D97-AF65-F5344CB8AC3E}">
        <p14:creationId xmlns:p14="http://schemas.microsoft.com/office/powerpoint/2010/main" val="1178787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F1B9D60-4769-4561-8751-1442C7466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561535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STSLIDEVIEWED" val="641,6,General Instruction"/>
</p:tagLst>
</file>

<file path=ppt/theme/theme1.xml><?xml version="1.0" encoding="utf-8"?>
<a:theme xmlns:a="http://schemas.openxmlformats.org/drawingml/2006/main" name="PwC">
  <a:themeElements>
    <a:clrScheme name="PwC Orange">
      <a:dk1>
        <a:srgbClr val="000000"/>
      </a:dk1>
      <a:lt1>
        <a:srgbClr val="FFFFFF"/>
      </a:lt1>
      <a:dk2>
        <a:srgbClr val="DC6900"/>
      </a:dk2>
      <a:lt2>
        <a:srgbClr val="FFFFFF"/>
      </a:lt2>
      <a:accent1>
        <a:srgbClr val="DC6900"/>
      </a:accent1>
      <a:accent2>
        <a:srgbClr val="FFB600"/>
      </a:accent2>
      <a:accent3>
        <a:srgbClr val="602320"/>
      </a:accent3>
      <a:accent4>
        <a:srgbClr val="E27588"/>
      </a:accent4>
      <a:accent5>
        <a:srgbClr val="A32020"/>
      </a:accent5>
      <a:accent6>
        <a:srgbClr val="E0301E"/>
      </a:accent6>
      <a:hlink>
        <a:srgbClr val="0000FF"/>
      </a:hlink>
      <a:folHlink>
        <a:srgbClr val="0000FF"/>
      </a:folHlink>
    </a:clrScheme>
    <a:fontScheme name="PwC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ltGray">
        <a:solidFill>
          <a:schemeClr val="tx2"/>
        </a:solidFill>
        <a:ln w="3175"/>
      </a:spPr>
      <a:bodyPr rtlCol="0" anchor="ctr"/>
      <a:lstStyle>
        <a:defPPr algn="ctr">
          <a:defRPr dirty="0" err="1" smtClean="0">
            <a:solidFill>
              <a:schemeClr val="bg1"/>
            </a:solidFill>
            <a:latin typeface="Georgia" pitchFamily="18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 indent="-274320">
          <a:spcAft>
            <a:spcPts val="900"/>
          </a:spcAft>
          <a:defRPr sz="2000" dirty="0" err="1" smtClean="0">
            <a:latin typeface="Georgia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B94186EA-B0B2-4E41-A351-6242F0C72D9D}" vid="{E142F899-578D-4885-93C2-118BB84F88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1571</TotalTime>
  <Words>381</Words>
  <Application>Microsoft Office PowerPoint</Application>
  <PresentationFormat>Widescreen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Georgia</vt:lpstr>
      <vt:lpstr>Symbol</vt:lpstr>
      <vt:lpstr>PwC</vt:lpstr>
      <vt:lpstr>PowerPoint Presentation</vt:lpstr>
      <vt:lpstr>Content</vt:lpstr>
      <vt:lpstr>Solution offered to problem statement (Novelty  / Uniqueness) (max. 2 slides)</vt:lpstr>
      <vt:lpstr>Market and competitive landscape (max. 4 slides)</vt:lpstr>
      <vt:lpstr>Team composition and involvement (max. 2 slides)</vt:lpstr>
      <vt:lpstr>General Instruction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Nilesh Pradiprao Deshmukh</dc:creator>
  <cp:lastModifiedBy>Nilesh Pradiprao Deshmukh</cp:lastModifiedBy>
  <cp:revision>11</cp:revision>
  <dcterms:created xsi:type="dcterms:W3CDTF">2020-10-31T10:33:45Z</dcterms:created>
  <dcterms:modified xsi:type="dcterms:W3CDTF">2020-12-01T10:46:37Z</dcterms:modified>
</cp:coreProperties>
</file>